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007C0D-E844-43DD-A5D1-1BC66CBF5F9A}">
  <a:tblStyle styleId="{C4007C0D-E844-43DD-A5D1-1BC66CBF5F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0be70a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0be70a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878f3a5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878f3a5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5878f3a5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5878f3a5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878f3a5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878f3a5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5878f3a5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5878f3a5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878f3a5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878f3a5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5878f3a5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5878f3a5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9819053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9819053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9819053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9819053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9819053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89819053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c0be70a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c0be70a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5878f3a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5878f3a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878f3a5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878f3a5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878f3a5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878f3a5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9819053d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89819053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9819053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9819053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c0be70a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c0be70a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5878f3a5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5878f3a5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878f3a5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5878f3a5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a97bda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a97bda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878f3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878f3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5878f3a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5878f3a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5878f3a5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5878f3a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5878f3a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5878f3a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878f3a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5878f3a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878f3a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5878f3a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878f3a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878f3a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explosion/sense2vec#-prodigy-recipes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910.13461.pdf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1910.02029.pdf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911.07918.pdf" TargetMode="External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1911.08113.pdf" TargetMode="External"/><Relationship Id="rId4" Type="http://schemas.openxmlformats.org/officeDocument/2006/relationships/hyperlink" Target="https://arxiv.org/pdf/1911.07474.pdf" TargetMode="External"/><Relationship Id="rId5" Type="http://schemas.openxmlformats.org/officeDocument/2006/relationships/hyperlink" Target="https://arxiv.org/pdf/1911.09304.pdf" TargetMode="External"/><Relationship Id="rId6" Type="http://schemas.openxmlformats.org/officeDocument/2006/relationships/hyperlink" Target="https://arxiv.org/pdf/1911.08744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hyperlink" Target="https://hanlp.hankcs.com/en/demos/amr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222222"/>
                </a:solidFill>
                <a:highlight>
                  <a:srgbClr val="FFFFFF"/>
                </a:highlight>
              </a:rPr>
              <a:t>Сучасні техніки застосування технологій машинного навчання до обробки текстів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" y="0"/>
            <a:ext cx="9144000" cy="514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9963"/>
            <a:ext cx="8839199" cy="333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Bag of words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TF-IDF  </a:t>
            </a:r>
            <a:r>
              <a:rPr lang="uk" sz="1800"/>
              <a:t>(</a:t>
            </a:r>
            <a:r>
              <a:rPr lang="uk" sz="1800">
                <a:solidFill>
                  <a:srgbClr val="3C4043"/>
                </a:solidFill>
                <a:highlight>
                  <a:srgbClr val="FFFFFF"/>
                </a:highlight>
              </a:rPr>
              <a:t>TF — term frequency, IDF — inverse document frequency</a:t>
            </a:r>
            <a:r>
              <a:rPr lang="uk" sz="1800"/>
              <a:t>)</a:t>
            </a:r>
            <a:endParaRPr sz="1800"/>
          </a:p>
        </p:txBody>
      </p:sp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958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Gensim - Word2vec vectors </a:t>
            </a:r>
            <a:r>
              <a:rPr lang="uk"/>
              <a:t>visualization</a:t>
            </a:r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70125"/>
            <a:ext cx="422871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575" y="2197275"/>
            <a:ext cx="4796151" cy="16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661263"/>
            <a:ext cx="867731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9800"/>
            <a:ext cx="8839201" cy="4003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FastText</a:t>
            </a:r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775" y="3095200"/>
            <a:ext cx="5288526" cy="19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184538"/>
            <a:ext cx="40481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Transformers (t2t)</a:t>
            </a:r>
            <a:endParaRPr/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375" y="1105825"/>
            <a:ext cx="67972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ChatGPT (GPT-3.5)</a:t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846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Diffusion models (t2i)</a:t>
            </a:r>
            <a:endParaRPr/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855230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719475" y="3082075"/>
            <a:ext cx="56154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16 лет преподавательской деятельности в ВУЗах;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4 года в IT;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3 года на позиции Data Scientist в SPD-Group Ukraine;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1 год Senior Data Analyst в EPAM Ukraine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3 сезона - преподаватель на GeekHub на курсе </a:t>
            </a:r>
            <a:r>
              <a:rPr lang="uk" sz="1200"/>
              <a:t>Data Science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2 года - преподаватель на курсах Intro Python, ML в IT школе Hillel</a:t>
            </a:r>
            <a:endParaRPr sz="1200"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75" y="877600"/>
            <a:ext cx="1896994" cy="25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176050" y="1739125"/>
            <a:ext cx="39081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/>
              <a:t>Денис Ступак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/>
              <a:t>Data Scientist, EPAM Ukraine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Sence2vec</a:t>
            </a:r>
            <a:r>
              <a:rPr lang="uk">
                <a:solidFill>
                  <a:srgbClr val="000000"/>
                </a:solidFill>
              </a:rPr>
              <a:t> </a:t>
            </a:r>
            <a:r>
              <a:rPr lang="uk" sz="1100">
                <a:solidFill>
                  <a:srgbClr val="000000"/>
                </a:solidFill>
              </a:rPr>
              <a:t>(</a:t>
            </a:r>
            <a:r>
              <a:rPr lang="uk" sz="11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https://github.com/explosion/sense2vec</a:t>
            </a:r>
            <a:r>
              <a:rPr lang="uk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600" y="1069400"/>
            <a:ext cx="678279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Text </a:t>
            </a:r>
            <a:r>
              <a:rPr lang="uk"/>
              <a:t>summarization (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https://arxiv.org/pdf/1910.13461.pdf</a:t>
            </a:r>
            <a:r>
              <a:rPr lang="uk"/>
              <a:t>)</a:t>
            </a:r>
            <a:endParaRPr/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6026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311700" y="286950"/>
            <a:ext cx="85206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Talk2Nav: Long-Range Vision-and-Language Navigation in Cities </a:t>
            </a:r>
            <a:br>
              <a:rPr lang="uk"/>
            </a:b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https://arxiv.org/pdf/1910.02029.pdf</a:t>
            </a:r>
            <a:r>
              <a:rPr lang="uk" sz="1100"/>
              <a:t>)</a:t>
            </a:r>
            <a:endParaRPr sz="1100"/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488" y="1443725"/>
            <a:ext cx="7209027" cy="35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Text2SQL</a:t>
            </a:r>
            <a:endParaRPr/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225" y="165313"/>
            <a:ext cx="5282575" cy="48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Text2Shape</a:t>
            </a:r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000" y="135013"/>
            <a:ext cx="5849739" cy="487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311700" y="337400"/>
            <a:ext cx="85206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Improving Document Classification with Multi-Sense Embeddings </a:t>
            </a: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https://arxiv.org/pdf/1911.07918.pdf</a:t>
            </a:r>
            <a:r>
              <a:rPr lang="uk" sz="1100"/>
              <a:t>)</a:t>
            </a:r>
            <a:endParaRPr sz="1100"/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25" y="1205200"/>
            <a:ext cx="6875348" cy="37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Hunting for Troll Comments in News Community Forums </a:t>
            </a: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https://arxiv.org/pdf/1911.08113.pdf</a:t>
            </a:r>
            <a:r>
              <a:rPr lang="uk" sz="1100"/>
              <a:t>)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Deep and dense sarcasm detection </a:t>
            </a: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4"/>
              </a:rPr>
              <a:t>https://arxiv.org/pdf/1911.07474.pdf</a:t>
            </a:r>
            <a:r>
              <a:rPr lang="uk" sz="1100"/>
              <a:t>)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Automatic Text-based Personality Recognition on Monologues and Multiparty Dialogues Using Attentive Networks and Contextual Embeddings </a:t>
            </a: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5"/>
              </a:rPr>
              <a:t>https://arxiv.org/pdf/1911.09304.pdf</a:t>
            </a:r>
            <a:r>
              <a:rPr lang="uk" sz="1100"/>
              <a:t>)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>
                <a:solidFill>
                  <a:srgbClr val="2D2D2D"/>
                </a:solidFill>
                <a:highlight>
                  <a:srgbClr val="FFFFFF"/>
                </a:highlight>
              </a:rPr>
              <a:t>Log Message Anomaly Detection and Classification Using Auto-B/LSTM and Auto-GRU </a:t>
            </a:r>
            <a:r>
              <a:rPr lang="uk" sz="1100">
                <a:solidFill>
                  <a:srgbClr val="2D2D2D"/>
                </a:solidFill>
                <a:highlight>
                  <a:srgbClr val="FFFFFF"/>
                </a:highlight>
              </a:rPr>
              <a:t>(</a:t>
            </a:r>
            <a:r>
              <a:rPr lang="uk" sz="1100" u="sng">
                <a:solidFill>
                  <a:schemeClr val="hlink"/>
                </a:solidFill>
                <a:hlinkClick r:id="rId6"/>
              </a:rPr>
              <a:t>https://arxiv.org/pdf/1911.08744.pdf</a:t>
            </a:r>
            <a:r>
              <a:rPr lang="uk" sz="1100">
                <a:solidFill>
                  <a:srgbClr val="2D2D2D"/>
                </a:solidFill>
                <a:highlight>
                  <a:srgbClr val="FFFFFF"/>
                </a:highlight>
              </a:rPr>
              <a:t>) </a:t>
            </a:r>
            <a:endParaRPr>
              <a:solidFill>
                <a:srgbClr val="2D2D2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D2D2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12" y="0"/>
            <a:ext cx="86111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75" y="177400"/>
            <a:ext cx="7781650" cy="47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838" y="123713"/>
            <a:ext cx="6074325" cy="48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3050"/>
            <a:ext cx="8839201" cy="411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Google Shape;81;p18"/>
          <p:cNvGraphicFramePr/>
          <p:nvPr/>
        </p:nvGraphicFramePr>
        <p:xfrm>
          <a:off x="821588" y="44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{C4007C0D-E844-43DD-A5D1-1BC66CBF5F9A}</a:tableStyleId>
              </a:tblPr>
              <a:tblGrid>
                <a:gridCol w="478450"/>
                <a:gridCol w="7022375"/>
              </a:tblGrid>
              <a:tr h="4258100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17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18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19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21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 = nlp("Next week I'll   be in Madrid.")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token in doc: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print("{0}\t{1}\t{2}\t{3}\t{4}\t{5}\t{6}\t{7}".format(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token.text,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token.idx,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token.lemma_,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token.is_punct,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token.is_space,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token.shape_,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token.pos_,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token.tag_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))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Next      0   next    False   False   Xxxx    ADJ     JJ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week      5   week    False   False   xxxx    NOUN    NN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I         10  -PRON-  False   False   X       PRON    PRP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'll       11  will    False   False   'xx     VERB    MD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  	      15          False   True            SPACE   _SP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be        17  be      False   False   xx      VERB    VB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in        20  in      False   False   xx      ADP     IN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Madrid    23  madrid  False   False   Xxxxx   PROPN   NNP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.         29  .       True    False   .       PUNCT   .</a:t>
                      </a:r>
                      <a:endParaRPr sz="900"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225" y="152400"/>
            <a:ext cx="6214151" cy="45644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0" y="4716825"/>
            <a:ext cx="58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hlinkClick r:id="rId4"/>
              </a:rPr>
              <a:t>https://hanlp.hankcs.com/en/demos/amr.html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763"/>
            <a:ext cx="8839203" cy="474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9188"/>
            <a:ext cx="8839201" cy="448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